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5" r:id="rId10"/>
    <p:sldId id="263"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D9B74C8-CCD2-451D-91A3-3556EACCD77E}" type="datetimeFigureOut">
              <a:rPr lang="en-US" smtClean="0"/>
              <a:pPr/>
              <a:t>11/9/2019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6D364915-E25F-411F-8B3D-F0266DE3ACB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9B74C8-CCD2-451D-91A3-3556EACCD77E}"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64915-E25F-411F-8B3D-F0266DE3ACB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9B74C8-CCD2-451D-91A3-3556EACCD77E}"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64915-E25F-411F-8B3D-F0266DE3ACB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9B74C8-CCD2-451D-91A3-3556EACCD77E}"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64915-E25F-411F-8B3D-F0266DE3ACB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ED9B74C8-CCD2-451D-91A3-3556EACCD77E}" type="datetimeFigureOut">
              <a:rPr lang="en-US" smtClean="0"/>
              <a:pPr/>
              <a:t>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364915-E25F-411F-8B3D-F0266DE3ACB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9B74C8-CCD2-451D-91A3-3556EACCD77E}" type="datetimeFigureOut">
              <a:rPr lang="en-US" smtClean="0"/>
              <a:pPr/>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64915-E25F-411F-8B3D-F0266DE3ACB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ED9B74C8-CCD2-451D-91A3-3556EACCD77E}" type="datetimeFigureOut">
              <a:rPr lang="en-US" smtClean="0"/>
              <a:pPr/>
              <a:t>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364915-E25F-411F-8B3D-F0266DE3ACB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9B74C8-CCD2-451D-91A3-3556EACCD77E}" type="datetimeFigureOut">
              <a:rPr lang="en-US" smtClean="0"/>
              <a:pPr/>
              <a:t>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364915-E25F-411F-8B3D-F0266DE3ACB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9B74C8-CCD2-451D-91A3-3556EACCD77E}" type="datetimeFigureOut">
              <a:rPr lang="en-US" smtClean="0"/>
              <a:pPr/>
              <a:t>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364915-E25F-411F-8B3D-F0266DE3ACB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D9B74C8-CCD2-451D-91A3-3556EACCD77E}" type="datetimeFigureOut">
              <a:rPr lang="en-US" smtClean="0"/>
              <a:pPr/>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364915-E25F-411F-8B3D-F0266DE3ACB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ED9B74C8-CCD2-451D-91A3-3556EACCD77E}" type="datetimeFigureOut">
              <a:rPr lang="en-US" smtClean="0"/>
              <a:pPr/>
              <a:t>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6D364915-E25F-411F-8B3D-F0266DE3ACB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D9B74C8-CCD2-451D-91A3-3556EACCD77E}" type="datetimeFigureOut">
              <a:rPr lang="en-US" smtClean="0"/>
              <a:pPr/>
              <a:t>11/9/2019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D364915-E25F-411F-8B3D-F0266DE3ACB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1905000"/>
            <a:ext cx="7854696" cy="4343400"/>
          </a:xfrm>
        </p:spPr>
        <p:txBody>
          <a:bodyPr>
            <a:normAutofit fontScale="92500"/>
          </a:bodyPr>
          <a:lstStyle/>
          <a:p>
            <a:pPr algn="ctr"/>
            <a:endParaRPr lang="mn-MN" sz="2800" dirty="0" smtClean="0">
              <a:latin typeface="Arial" pitchFamily="34" charset="0"/>
              <a:cs typeface="Arial" pitchFamily="34" charset="0"/>
            </a:endParaRPr>
          </a:p>
          <a:p>
            <a:pPr algn="ctr"/>
            <a:r>
              <a:rPr lang="mn-MN" sz="6000" dirty="0" smtClean="0">
                <a:latin typeface="Arial" pitchFamily="34" charset="0"/>
                <a:cs typeface="Arial" pitchFamily="34" charset="0"/>
              </a:rPr>
              <a:t>Хэлэлцүүлгийн журам </a:t>
            </a:r>
          </a:p>
          <a:p>
            <a:pPr algn="ctr"/>
            <a:endParaRPr lang="mn-MN" sz="2400" dirty="0" smtClean="0">
              <a:latin typeface="Arial" pitchFamily="34" charset="0"/>
              <a:cs typeface="Arial" pitchFamily="34" charset="0"/>
            </a:endParaRPr>
          </a:p>
          <a:p>
            <a:pPr algn="ctr"/>
            <a:r>
              <a:rPr lang="mn-MN" sz="2400" dirty="0" smtClean="0">
                <a:latin typeface="Arial" pitchFamily="34" charset="0"/>
                <a:cs typeface="Arial" pitchFamily="34" charset="0"/>
              </a:rPr>
              <a:t>Зохион байгуулагч: ОНХС-ийн хяналт тэтгэлэгт хөтөлбөрийн “Хяналттай </a:t>
            </a:r>
            <a:r>
              <a:rPr lang="mn-MN" sz="2400" dirty="0" smtClean="0">
                <a:latin typeface="Arial" pitchFamily="34" charset="0"/>
                <a:cs typeface="Arial" pitchFamily="34" charset="0"/>
              </a:rPr>
              <a:t>төсөв-</a:t>
            </a:r>
            <a:r>
              <a:rPr lang="mn-MN" sz="2400" dirty="0">
                <a:latin typeface="Arial" pitchFamily="34" charset="0"/>
                <a:cs typeface="Arial" pitchFamily="34" charset="0"/>
              </a:rPr>
              <a:t>х</a:t>
            </a:r>
            <a:r>
              <a:rPr lang="mn-MN" sz="2400" dirty="0" smtClean="0">
                <a:latin typeface="Arial" pitchFamily="34" charset="0"/>
                <a:cs typeface="Arial" pitchFamily="34" charset="0"/>
              </a:rPr>
              <a:t>ариуцлагатай засаглал-хөгжлийн </a:t>
            </a:r>
            <a:r>
              <a:rPr lang="mn-MN" sz="2400" dirty="0" smtClean="0">
                <a:latin typeface="Arial" pitchFamily="34" charset="0"/>
                <a:cs typeface="Arial" pitchFamily="34" charset="0"/>
              </a:rPr>
              <a:t>гарц”  төслийг хэрэгжүүлэх ИТХ-ын ажлын хэсэг</a:t>
            </a:r>
          </a:p>
          <a:p>
            <a:pPr algn="ctr"/>
            <a:endParaRPr lang="mn-MN" sz="2400" dirty="0">
              <a:latin typeface="Arial" pitchFamily="34" charset="0"/>
              <a:cs typeface="Arial" pitchFamily="34" charset="0"/>
            </a:endParaRPr>
          </a:p>
          <a:p>
            <a:pPr algn="ctr"/>
            <a:r>
              <a:rPr lang="mn-MN" sz="2400" dirty="0" smtClean="0">
                <a:latin typeface="Arial" pitchFamily="34" charset="0"/>
                <a:cs typeface="Arial" pitchFamily="34" charset="0"/>
              </a:rPr>
              <a:t>  201</a:t>
            </a:r>
            <a:r>
              <a:rPr lang="en-US" sz="2400" dirty="0" smtClean="0">
                <a:latin typeface="Arial" pitchFamily="34" charset="0"/>
                <a:cs typeface="Arial" pitchFamily="34" charset="0"/>
              </a:rPr>
              <a:t>9</a:t>
            </a:r>
            <a:r>
              <a:rPr lang="mn-MN" sz="2400" dirty="0" smtClean="0">
                <a:latin typeface="Arial" pitchFamily="34" charset="0"/>
                <a:cs typeface="Arial" pitchFamily="34" charset="0"/>
              </a:rPr>
              <a:t>.1</a:t>
            </a:r>
            <a:r>
              <a:rPr lang="en-US" sz="2400" dirty="0" smtClean="0">
                <a:latin typeface="Arial" pitchFamily="34" charset="0"/>
                <a:cs typeface="Arial" pitchFamily="34" charset="0"/>
              </a:rPr>
              <a:t>1</a:t>
            </a:r>
            <a:r>
              <a:rPr lang="mn-MN" sz="2400" dirty="0" smtClean="0">
                <a:latin typeface="Arial" pitchFamily="34" charset="0"/>
                <a:cs typeface="Arial" pitchFamily="34" charset="0"/>
              </a:rPr>
              <a:t>.0</a:t>
            </a:r>
            <a:r>
              <a:rPr lang="en-US" sz="2400" dirty="0" smtClean="0">
                <a:latin typeface="Arial" pitchFamily="34" charset="0"/>
                <a:cs typeface="Arial" pitchFamily="34" charset="0"/>
              </a:rPr>
              <a:t>4</a:t>
            </a:r>
            <a:r>
              <a:rPr lang="mn-MN" sz="2400" dirty="0" smtClean="0">
                <a:latin typeface="Arial" pitchFamily="34" charset="0"/>
                <a:cs typeface="Arial" pitchFamily="34" charset="0"/>
              </a:rPr>
              <a:t>-</a:t>
            </a:r>
            <a:r>
              <a:rPr lang="en-US" sz="2400" dirty="0" smtClean="0">
                <a:latin typeface="Arial" pitchFamily="34" charset="0"/>
                <a:cs typeface="Arial" pitchFamily="34" charset="0"/>
              </a:rPr>
              <a:t>14</a:t>
            </a:r>
            <a:r>
              <a:rPr lang="mn-MN" sz="2400" dirty="0" smtClean="0">
                <a:latin typeface="Arial" pitchFamily="34" charset="0"/>
                <a:cs typeface="Arial" pitchFamily="34" charset="0"/>
              </a:rPr>
              <a:t>                          Төмөрбулаг сум</a:t>
            </a:r>
            <a:endParaRPr lang="en-US" sz="2400" dirty="0" smtClean="0">
              <a:latin typeface="Arial" pitchFamily="34" charset="0"/>
              <a:cs typeface="Arial" pitchFamily="34" charset="0"/>
            </a:endParaRPr>
          </a:p>
          <a:p>
            <a:endParaRPr lang="en-US" sz="6000" dirty="0"/>
          </a:p>
        </p:txBody>
      </p:sp>
      <p:sp>
        <p:nvSpPr>
          <p:cNvPr id="5" name="Title 1"/>
          <p:cNvSpPr txBox="1">
            <a:spLocks/>
          </p:cNvSpPr>
          <p:nvPr/>
        </p:nvSpPr>
        <p:spPr>
          <a:xfrm>
            <a:off x="609600" y="0"/>
            <a:ext cx="7848600" cy="16002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Орон</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нутгийн хөгжлийн сангийн хэрэгжилтэд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оролцоо, хяналтыг сайжруулж,</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мэдээллийн ил байдлыг хангах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нь” сэдэвт </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ХЭЛЭЛЦҮҮЛЭГ”</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endParaRPr kumimoji="0" lang="en-US"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p:txBody>
          <a:bodyPr>
            <a:normAutofit fontScale="97500"/>
          </a:bodyPr>
          <a:lstStyle/>
          <a:p>
            <a:pPr algn="ctr"/>
            <a:r>
              <a:rPr lang="mn-MN" dirty="0" smtClean="0"/>
              <a:t/>
            </a:r>
            <a:br>
              <a:rPr lang="mn-MN" dirty="0" smtClean="0"/>
            </a:br>
            <a:r>
              <a:rPr lang="mn-MN" dirty="0" smtClean="0"/>
              <a:t/>
            </a:r>
            <a:br>
              <a:rPr lang="mn-MN" dirty="0" smtClean="0"/>
            </a:br>
            <a:r>
              <a:rPr lang="mn-MN" sz="6200" dirty="0" smtClean="0">
                <a:solidFill>
                  <a:srgbClr val="7030A0"/>
                </a:solidFill>
                <a:latin typeface="Arial" pitchFamily="34" charset="0"/>
                <a:cs typeface="Arial" pitchFamily="34" charset="0"/>
              </a:rPr>
              <a:t>Анхаарал тавьсанд</a:t>
            </a:r>
            <a:br>
              <a:rPr lang="mn-MN" sz="6200" dirty="0" smtClean="0">
                <a:solidFill>
                  <a:srgbClr val="7030A0"/>
                </a:solidFill>
                <a:latin typeface="Arial" pitchFamily="34" charset="0"/>
                <a:cs typeface="Arial" pitchFamily="34" charset="0"/>
              </a:rPr>
            </a:br>
            <a:r>
              <a:rPr lang="mn-MN" sz="6200" dirty="0" smtClean="0">
                <a:solidFill>
                  <a:srgbClr val="7030A0"/>
                </a:solidFill>
                <a:latin typeface="Arial" pitchFamily="34" charset="0"/>
                <a:cs typeface="Arial" pitchFamily="34" charset="0"/>
              </a:rPr>
              <a:t> баярлалаа</a:t>
            </a:r>
            <a:endParaRPr lang="en-US" sz="6200" dirty="0">
              <a:solidFill>
                <a:srgbClr val="7030A0"/>
              </a:solidFill>
              <a:latin typeface="Arial" pitchFamily="34" charset="0"/>
              <a:cs typeface="Arial"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465138" algn="just">
              <a:buNone/>
            </a:pPr>
            <a:r>
              <a:rPr lang="mn-MN" sz="2800" dirty="0" smtClean="0">
                <a:solidFill>
                  <a:srgbClr val="7030A0"/>
                </a:solidFill>
                <a:latin typeface="Arial" pitchFamily="34" charset="0"/>
                <a:cs typeface="Arial" pitchFamily="34" charset="0"/>
              </a:rPr>
              <a:t>Хэлэлцүүлгийн тухай ойлголт: Хэлэлцүүлэг нь нийгэм дэх харилцаа бөгөөд цөөн биш хүмүүс хоорондын харилцан тодорхой сэдвийг голчлон хэлэлцэж, ярилцахыг хэлнэ. </a:t>
            </a:r>
          </a:p>
          <a:p>
            <a:pPr marL="0" indent="465138">
              <a:buNone/>
            </a:pPr>
            <a:r>
              <a:rPr lang="mn-MN" sz="2800" dirty="0" smtClean="0">
                <a:solidFill>
                  <a:srgbClr val="7030A0"/>
                </a:solidFill>
                <a:latin typeface="Arial" pitchFamily="34" charset="0"/>
                <a:cs typeface="Arial" pitchFamily="34" charset="0"/>
              </a:rPr>
              <a:t>Хэлэлцүүлгийг зохион байгуулах хэлбэр:</a:t>
            </a:r>
          </a:p>
          <a:p>
            <a:pPr marL="0" indent="0">
              <a:buFont typeface="Wingdings" pitchFamily="2" charset="2"/>
              <a:buChar char="v"/>
            </a:pPr>
            <a:r>
              <a:rPr lang="mn-MN" sz="2800" dirty="0" smtClean="0">
                <a:solidFill>
                  <a:srgbClr val="7030A0"/>
                </a:solidFill>
                <a:latin typeface="Arial" pitchFamily="34" charset="0"/>
                <a:cs typeface="Arial" pitchFamily="34" charset="0"/>
              </a:rPr>
              <a:t>Уулзалтаар /Хурал цуглааны/</a:t>
            </a:r>
          </a:p>
          <a:p>
            <a:pPr marL="0" indent="0">
              <a:buFont typeface="Wingdings" pitchFamily="2" charset="2"/>
              <a:buChar char="v"/>
            </a:pPr>
            <a:r>
              <a:rPr lang="mn-MN" sz="2800" dirty="0" smtClean="0">
                <a:solidFill>
                  <a:srgbClr val="7030A0"/>
                </a:solidFill>
                <a:latin typeface="Arial" pitchFamily="34" charset="0"/>
                <a:cs typeface="Arial" pitchFamily="34" charset="0"/>
              </a:rPr>
              <a:t>Утсаар</a:t>
            </a:r>
          </a:p>
          <a:p>
            <a:pPr marL="0" indent="0">
              <a:buFont typeface="Wingdings" pitchFamily="2" charset="2"/>
              <a:buChar char="v"/>
            </a:pPr>
            <a:r>
              <a:rPr lang="mn-MN" sz="2800" dirty="0" smtClean="0">
                <a:solidFill>
                  <a:srgbClr val="7030A0"/>
                </a:solidFill>
                <a:latin typeface="Arial" pitchFamily="34" charset="0"/>
                <a:cs typeface="Arial" pitchFamily="34" charset="0"/>
              </a:rPr>
              <a:t>Цахим</a:t>
            </a:r>
          </a:p>
          <a:p>
            <a:pPr marL="0" indent="0">
              <a:buFont typeface="Wingdings" pitchFamily="2" charset="2"/>
              <a:buChar char="v"/>
            </a:pPr>
            <a:r>
              <a:rPr lang="mn-MN" sz="2800" dirty="0" smtClean="0">
                <a:solidFill>
                  <a:srgbClr val="7030A0"/>
                </a:solidFill>
                <a:latin typeface="Arial" pitchFamily="34" charset="0"/>
                <a:cs typeface="Arial" pitchFamily="34" charset="0"/>
              </a:rPr>
              <a:t>Бусад  гэх мэт олон хэлбэр байна.  </a:t>
            </a:r>
          </a:p>
          <a:p>
            <a:endParaRPr lang="en-US" dirty="0"/>
          </a:p>
        </p:txBody>
      </p:sp>
      <p:sp>
        <p:nvSpPr>
          <p:cNvPr id="5" name="Title 1"/>
          <p:cNvSpPr txBox="1">
            <a:spLocks/>
          </p:cNvSpPr>
          <p:nvPr/>
        </p:nvSpPr>
        <p:spPr>
          <a:xfrm>
            <a:off x="609600" y="304800"/>
            <a:ext cx="7848600" cy="1600200"/>
          </a:xfrm>
          <a:prstGeom prst="rect">
            <a:avLst/>
          </a:prstGeom>
        </p:spPr>
        <p:txBody>
          <a:bodyPr vert="horz" lIns="0"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mn-MN" sz="2400" b="0" i="0" u="none" strike="noStrike" kern="1200" cap="none" spc="0" normalizeH="0" baseline="0" noProof="0" dirty="0" smtClean="0">
              <a:ln>
                <a:noFill/>
              </a:ln>
              <a:solidFill>
                <a:srgbClr val="FF0000"/>
              </a:solidFill>
              <a:effectLst/>
              <a:uLnTx/>
              <a:uFillTx/>
              <a:latin typeface="Arial" pitchFamily="34" charset="0"/>
              <a:ea typeface="+mj-ea"/>
              <a:cs typeface="Arial"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mn-MN" sz="2400" dirty="0" smtClean="0">
              <a:solidFill>
                <a:srgbClr val="FF0000"/>
              </a:solidFill>
              <a:latin typeface="Arial" pitchFamily="34" charset="0"/>
              <a:ea typeface="+mj-ea"/>
              <a:cs typeface="Arial" pitchFamily="34"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mn-MN" sz="2400" b="0" i="0" u="none" strike="noStrike" kern="1200" cap="none" spc="0" normalizeH="0" baseline="0" noProof="0" dirty="0" smtClean="0">
              <a:ln>
                <a:noFill/>
              </a:ln>
              <a:solidFill>
                <a:srgbClr val="FF0000"/>
              </a:solidFill>
              <a:effectLst/>
              <a:uLnTx/>
              <a:uFillTx/>
              <a:latin typeface="Arial" pitchFamily="34" charset="0"/>
              <a:ea typeface="+mj-ea"/>
              <a:cs typeface="Arial" pitchFamily="34" charset="0"/>
            </a:endParaRPr>
          </a:p>
        </p:txBody>
      </p:sp>
      <p:sp>
        <p:nvSpPr>
          <p:cNvPr id="6" name="Title 1"/>
          <p:cNvSpPr txBox="1">
            <a:spLocks/>
          </p:cNvSpPr>
          <p:nvPr/>
        </p:nvSpPr>
        <p:spPr>
          <a:xfrm>
            <a:off x="609600" y="0"/>
            <a:ext cx="7848600" cy="16002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Орон</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нутгийн хөгжлийн сангийн хэрэгжилтэд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оролцоо, хяналтыг сайжруулж,</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мэдээллийн ил байдлыг хангах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нь” сэдэвт </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ХЭЛЭЛЦҮҮЛЭГ”</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endParaRPr kumimoji="0" lang="en-US"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r>
              <a:rPr lang="mn-MN" sz="2800" dirty="0" smtClean="0">
                <a:solidFill>
                  <a:srgbClr val="FF0000"/>
                </a:solidFill>
                <a:latin typeface="Arial" pitchFamily="34" charset="0"/>
                <a:cs typeface="Arial" pitchFamily="34" charset="0"/>
              </a:rPr>
              <a:t>Хэлэлцүүлгийн зорилго нь: </a:t>
            </a:r>
            <a:r>
              <a:rPr lang="mn-MN" sz="2800" dirty="0">
                <a:solidFill>
                  <a:srgbClr val="7030A0"/>
                </a:solidFill>
                <a:latin typeface="Arial" pitchFamily="34" charset="0"/>
                <a:cs typeface="Arial" pitchFamily="34" charset="0"/>
              </a:rPr>
              <a:t>О</a:t>
            </a:r>
            <a:r>
              <a:rPr lang="mn-MN" sz="2800" dirty="0" smtClean="0">
                <a:solidFill>
                  <a:srgbClr val="7030A0"/>
                </a:solidFill>
                <a:latin typeface="Arial" pitchFamily="34" charset="0"/>
                <a:cs typeface="Arial" pitchFamily="34" charset="0"/>
              </a:rPr>
              <a:t>рон </a:t>
            </a:r>
            <a:r>
              <a:rPr lang="mn-MN" sz="2800" dirty="0" smtClean="0">
                <a:solidFill>
                  <a:srgbClr val="7030A0"/>
                </a:solidFill>
                <a:latin typeface="Arial" pitchFamily="34" charset="0"/>
                <a:cs typeface="Arial" pitchFamily="34" charset="0"/>
              </a:rPr>
              <a:t>нутгийн хөгжлийн сангийн бодлого боловсруулах, шийдвэр гаргах, хяналт үнэлгээ хийх түвшинд иргэдийн шууд оролцоог хангаж,</a:t>
            </a:r>
            <a:r>
              <a:rPr lang="en-US" sz="2800" dirty="0" smtClean="0">
                <a:solidFill>
                  <a:srgbClr val="7030A0"/>
                </a:solidFill>
                <a:latin typeface="Arial" pitchFamily="34" charset="0"/>
                <a:cs typeface="Arial" pitchFamily="34" charset="0"/>
              </a:rPr>
              <a:t> </a:t>
            </a:r>
            <a:r>
              <a:rPr lang="mn-MN" dirty="0" smtClean="0">
                <a:solidFill>
                  <a:srgbClr val="7030A0"/>
                </a:solidFill>
                <a:latin typeface="Arial" pitchFamily="34" charset="0"/>
                <a:cs typeface="Arial" pitchFamily="34" charset="0"/>
              </a:rPr>
              <a:t> ОНХС-ийн хэрэгжилтэд иргэдийн оролцоо, хяналтыг дээшлүүлж, мэдээллийн ил тод байдлыг хангуулахад чиглэгдэнэ. </a:t>
            </a:r>
          </a:p>
        </p:txBody>
      </p:sp>
      <p:sp>
        <p:nvSpPr>
          <p:cNvPr id="5" name="Title 1"/>
          <p:cNvSpPr txBox="1">
            <a:spLocks noGrp="1"/>
          </p:cNvSpPr>
          <p:nvPr>
            <p:ph type="title"/>
          </p:nvPr>
        </p:nvSpPr>
        <p:spPr>
          <a:xfrm>
            <a:off x="423081" y="381000"/>
            <a:ext cx="8263719" cy="1676399"/>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Орон</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нутгийн хөгжлийн сангийн хэрэгжилтэд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оролцоо, хяналтыг сайжруулж,</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мэдээллийн ил байдлыг хангах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нь” сэдэвт </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ХЭЛЭЛЦҮҮЛЭГ”</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endParaRPr kumimoji="0" lang="en-US"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pPr marL="0" indent="0" algn="just"/>
            <a:r>
              <a:rPr lang="mn-MN" dirty="0" smtClean="0">
                <a:solidFill>
                  <a:srgbClr val="7030A0"/>
                </a:solidFill>
                <a:latin typeface="Arial" pitchFamily="34" charset="0"/>
                <a:cs typeface="Arial" pitchFamily="34" charset="0"/>
              </a:rPr>
              <a:t>Энэ хэлэлцүүлгийн талаар явцын тэмдэглэлээр үйл ажиллагааг нь баримтжуулж, “Орон нутгийн хөгжлийн сангийн хэрэгжилтэд иргэдийн оролцоо, хяналтыг бий болгох, мэдэллийн ил тод байдлыг хангах, хөрөнгийн үр ашгийг дээшлүүлэх” ажилд иргэдийн саналыг тусгаж, мөн  хэлэлцүүлгээс гарсан оновчтой зөв, олон үр дүнтэй санал шийдлийг сумын ИТХ-ын байгууллагын ажлын төлөвлөгөөнд тусган хэрэгжүүлэх, аймаг орон нутгийн ИТХ-ын байгууллагад хүргүүлэх, хууль эрх зүйн орчны шинэчлэлийн талаар гарсан санал, дүгнэлтийг хууль тогтоогчдод уламжилж, иргэдийн оролцоо хяналтыг сайжруулж, мэдээллийн ил тод </a:t>
            </a:r>
            <a:r>
              <a:rPr lang="mn-MN" dirty="0">
                <a:solidFill>
                  <a:srgbClr val="7030A0"/>
                </a:solidFill>
                <a:latin typeface="Arial" pitchFamily="34" charset="0"/>
                <a:cs typeface="Arial" pitchFamily="34" charset="0"/>
              </a:rPr>
              <a:t>байдлыг </a:t>
            </a:r>
            <a:r>
              <a:rPr lang="mn-MN" dirty="0" smtClean="0">
                <a:solidFill>
                  <a:srgbClr val="7030A0"/>
                </a:solidFill>
                <a:latin typeface="Arial" pitchFamily="34" charset="0"/>
                <a:cs typeface="Arial" pitchFamily="34" charset="0"/>
              </a:rPr>
              <a:t>дээшлүүлэх, иргэдийг чадавхижуулах ажлыг хэрэгжүүлэх ажлыг зохион байгуулах. </a:t>
            </a:r>
            <a:endParaRPr lang="en-US" dirty="0" smtClean="0">
              <a:solidFill>
                <a:srgbClr val="7030A0"/>
              </a:solidFill>
              <a:latin typeface="Arial" pitchFamily="34" charset="0"/>
              <a:cs typeface="Arial" pitchFamily="34" charset="0"/>
            </a:endParaRPr>
          </a:p>
          <a:p>
            <a:pPr algn="just"/>
            <a:endParaRPr lang="en-US" dirty="0"/>
          </a:p>
        </p:txBody>
      </p:sp>
      <p:sp>
        <p:nvSpPr>
          <p:cNvPr id="4" name="Title 1"/>
          <p:cNvSpPr txBox="1">
            <a:spLocks noGrp="1"/>
          </p:cNvSpPr>
          <p:nvPr>
            <p:ph type="title"/>
          </p:nvPr>
        </p:nvSpPr>
        <p:spPr>
          <a:xfrm>
            <a:off x="457200" y="304800"/>
            <a:ext cx="8229600" cy="16002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Орон</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нутгийн хөгжлийн сангийн хэрэгжилтэд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оролцоо, хяналтыг сайжруулж,</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мэдээллийн ил байдлыг хангах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нь” сэдэвт </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ХЭЛЭЛЦҮҮЛЭГ”</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endParaRPr kumimoji="0" lang="en-US"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4922520"/>
          </a:xfrm>
        </p:spPr>
        <p:txBody>
          <a:bodyPr>
            <a:normAutofit fontScale="92500"/>
          </a:bodyPr>
          <a:lstStyle/>
          <a:p>
            <a:pPr marL="0" indent="404813" algn="just">
              <a:buNone/>
            </a:pPr>
            <a:r>
              <a:rPr lang="mn-MN" dirty="0" smtClean="0">
                <a:solidFill>
                  <a:srgbClr val="7030A0"/>
                </a:solidFill>
                <a:latin typeface="Arial" pitchFamily="34" charset="0"/>
                <a:cs typeface="Arial" pitchFamily="34" charset="0"/>
              </a:rPr>
              <a:t>Хэлэлцүүлгийн дотоод журам</a:t>
            </a:r>
          </a:p>
          <a:p>
            <a:pPr marL="0" indent="0" algn="just">
              <a:buFont typeface="Wingdings" pitchFamily="2" charset="2"/>
              <a:buChar char="ü"/>
            </a:pPr>
            <a:r>
              <a:rPr lang="mn-MN" dirty="0" smtClean="0">
                <a:solidFill>
                  <a:srgbClr val="7030A0"/>
                </a:solidFill>
                <a:latin typeface="Arial" pitchFamily="34" charset="0"/>
                <a:cs typeface="Arial" pitchFamily="34" charset="0"/>
              </a:rPr>
              <a:t>Хэлэлцүүлгийн хугацаа: 1 цаг </a:t>
            </a:r>
            <a:r>
              <a:rPr lang="mn-MN" dirty="0" smtClean="0">
                <a:solidFill>
                  <a:srgbClr val="7030A0"/>
                </a:solidFill>
                <a:latin typeface="Arial" pitchFamily="34" charset="0"/>
                <a:cs typeface="Arial" pitchFamily="34" charset="0"/>
              </a:rPr>
              <a:t>50 </a:t>
            </a:r>
            <a:r>
              <a:rPr lang="mn-MN" dirty="0" smtClean="0">
                <a:solidFill>
                  <a:srgbClr val="7030A0"/>
                </a:solidFill>
                <a:latin typeface="Arial" pitchFamily="34" charset="0"/>
                <a:cs typeface="Arial" pitchFamily="34" charset="0"/>
              </a:rPr>
              <a:t>минутанд хөтөлбөрийн дагуу явагдана.</a:t>
            </a:r>
          </a:p>
          <a:p>
            <a:pPr marL="0" indent="0" algn="just">
              <a:buFont typeface="Wingdings" pitchFamily="2" charset="2"/>
              <a:buChar char="ü"/>
            </a:pPr>
            <a:r>
              <a:rPr lang="mn-MN" dirty="0" smtClean="0">
                <a:solidFill>
                  <a:srgbClr val="7030A0"/>
                </a:solidFill>
                <a:latin typeface="Arial" pitchFamily="34" charset="0"/>
                <a:cs typeface="Arial" pitchFamily="34" charset="0"/>
              </a:rPr>
              <a:t>Хэлэлцүүлэг явуулах сэдвийг батлах.</a:t>
            </a:r>
          </a:p>
          <a:p>
            <a:pPr marL="0" indent="0" algn="just">
              <a:buFont typeface="Wingdings" pitchFamily="2" charset="2"/>
              <a:buChar char="ü"/>
            </a:pPr>
            <a:r>
              <a:rPr lang="mn-MN" dirty="0" smtClean="0">
                <a:solidFill>
                  <a:srgbClr val="7030A0"/>
                </a:solidFill>
                <a:latin typeface="Arial" pitchFamily="34" charset="0"/>
                <a:cs typeface="Arial" pitchFamily="34" charset="0"/>
              </a:rPr>
              <a:t>Сонгогдсон сэдвийн талаар товч танилцуулга хийх /ИТХ-ын төслийн баг 5-10 минутанд багтаан хэлэлцэх асуудлын өнөөгийн байдлын талаар товч мэдээлэл хийх, оролцогчдоос </a:t>
            </a:r>
            <a:r>
              <a:rPr lang="mn-MN" dirty="0" smtClean="0">
                <a:solidFill>
                  <a:srgbClr val="7030A0"/>
                </a:solidFill>
                <a:latin typeface="Arial" pitchFamily="34" charset="0"/>
                <a:cs typeface="Arial" pitchFamily="34" charset="0"/>
              </a:rPr>
              <a:t>дэвшүүлсэн </a:t>
            </a:r>
            <a:r>
              <a:rPr lang="mn-MN" dirty="0" smtClean="0">
                <a:solidFill>
                  <a:srgbClr val="7030A0"/>
                </a:solidFill>
                <a:latin typeface="Arial" pitchFamily="34" charset="0"/>
                <a:cs typeface="Arial" pitchFamily="34" charset="0"/>
              </a:rPr>
              <a:t>асуудлын талаар юу хүсэн хүлээж байгааг болон хэлэлцэн асуудлын агуулга ач холбогдол дэвшүүлж буй </a:t>
            </a:r>
            <a:r>
              <a:rPr lang="mn-MN" dirty="0" smtClean="0">
                <a:solidFill>
                  <a:srgbClr val="7030A0"/>
                </a:solidFill>
                <a:latin typeface="Arial" pitchFamily="34" charset="0"/>
                <a:cs typeface="Arial" pitchFamily="34" charset="0"/>
              </a:rPr>
              <a:t>зорилт, </a:t>
            </a:r>
            <a:r>
              <a:rPr lang="mn-MN" dirty="0" smtClean="0">
                <a:solidFill>
                  <a:srgbClr val="7030A0"/>
                </a:solidFill>
                <a:latin typeface="Arial" pitchFamily="34" charset="0"/>
                <a:cs typeface="Arial" pitchFamily="34" charset="0"/>
              </a:rPr>
              <a:t>түүнийг хэрэгжүүлэхэд гарч буй бэрхшээл тодорхойлж, хэрэгжүүлэх зөв арга замын талаар мэдээлэлтэй болох</a:t>
            </a:r>
          </a:p>
          <a:p>
            <a:pPr marL="0" indent="0" algn="just">
              <a:buFont typeface="Wingdings" pitchFamily="2" charset="2"/>
              <a:buChar char="ü"/>
            </a:pPr>
            <a:endParaRPr lang="mn-MN" dirty="0" smtClean="0">
              <a:solidFill>
                <a:srgbClr val="7030A0"/>
              </a:solidFill>
              <a:latin typeface="Arial" pitchFamily="34" charset="0"/>
              <a:cs typeface="Arial" pitchFamily="34" charset="0"/>
            </a:endParaRPr>
          </a:p>
          <a:p>
            <a:pPr>
              <a:buNone/>
            </a:pPr>
            <a:endParaRPr lang="en-US" dirty="0"/>
          </a:p>
        </p:txBody>
      </p:sp>
      <p:sp>
        <p:nvSpPr>
          <p:cNvPr id="5" name="Title 1"/>
          <p:cNvSpPr>
            <a:spLocks noGrp="1"/>
          </p:cNvSpPr>
          <p:nvPr>
            <p:ph type="title"/>
          </p:nvPr>
        </p:nvSpPr>
        <p:spPr/>
        <p:txBody>
          <a:bodyPr>
            <a:normAutofit/>
          </a:bodyPr>
          <a:lstStyle/>
          <a:p>
            <a:pPr algn="ctr"/>
            <a:r>
              <a:rPr lang="mn-MN" sz="2400" dirty="0" smtClean="0">
                <a:latin typeface="Arial" pitchFamily="34" charset="0"/>
                <a:cs typeface="Arial" pitchFamily="34" charset="0"/>
              </a:rPr>
              <a:t>“</a:t>
            </a:r>
            <a:endParaRPr lang="en-US" sz="2400" dirty="0">
              <a:latin typeface="Arial" pitchFamily="34" charset="0"/>
              <a:cs typeface="Arial" pitchFamily="34" charset="0"/>
            </a:endParaRPr>
          </a:p>
        </p:txBody>
      </p:sp>
      <p:sp>
        <p:nvSpPr>
          <p:cNvPr id="4" name="Title 1"/>
          <p:cNvSpPr txBox="1">
            <a:spLocks/>
          </p:cNvSpPr>
          <p:nvPr/>
        </p:nvSpPr>
        <p:spPr>
          <a:xfrm>
            <a:off x="457200" y="381000"/>
            <a:ext cx="8229600" cy="1524000"/>
          </a:xfrm>
          <a:prstGeom prst="rect">
            <a:avLst/>
          </a:prstGeom>
        </p:spPr>
        <p:txBody>
          <a:bodyPr vert="horz" lIns="0" rIns="0" bIns="0" anchor="b">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2000" b="0" i="0" u="none" strike="noStrike" kern="1200" cap="none" spc="0" normalizeH="0" baseline="0" noProof="0" dirty="0">
              <a:ln>
                <a:noFill/>
              </a:ln>
              <a:solidFill>
                <a:schemeClr val="tx2"/>
              </a:solidFill>
              <a:effectLst/>
              <a:uLnTx/>
              <a:uFillTx/>
              <a:latin typeface="Arial" pitchFamily="34" charset="0"/>
              <a:ea typeface="+mj-ea"/>
              <a:cs typeface="Arial" pitchFamily="34" charset="0"/>
            </a:endParaRPr>
          </a:p>
        </p:txBody>
      </p:sp>
      <p:sp>
        <p:nvSpPr>
          <p:cNvPr id="6" name="Title 1"/>
          <p:cNvSpPr txBox="1">
            <a:spLocks/>
          </p:cNvSpPr>
          <p:nvPr/>
        </p:nvSpPr>
        <p:spPr>
          <a:xfrm>
            <a:off x="609600" y="0"/>
            <a:ext cx="7848600" cy="16002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Орон</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нутгийн хөгжлийн сангийн хэрэгжилтэд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оролцоо, хяналтыг сайжруулж,</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мэдээллийн ил байдлыг хангах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нь” сэдэвт </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ХЭЛЭЛЦҮҮЛЭГ”</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endParaRPr kumimoji="0" lang="en-US"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just">
              <a:buFont typeface="Wingdings" pitchFamily="2" charset="2"/>
              <a:buChar char="ü"/>
            </a:pPr>
            <a:r>
              <a:rPr lang="mn-MN" dirty="0" smtClean="0">
                <a:solidFill>
                  <a:srgbClr val="7030A0"/>
                </a:solidFill>
                <a:latin typeface="Arial" pitchFamily="34" charset="0"/>
                <a:cs typeface="Arial" pitchFamily="34" charset="0"/>
              </a:rPr>
              <a:t>Сонгогдсон сэдвийн талаар асуудал дэвшүүлж, ярих /оролцогчид 1-3 минутын хугацаанд санал дүгнэлт, шийдлийн талаар саналаа хэлэх/</a:t>
            </a:r>
          </a:p>
          <a:p>
            <a:pPr marL="0" indent="0" algn="just">
              <a:buFont typeface="Wingdings" pitchFamily="2" charset="2"/>
              <a:buChar char="ü"/>
            </a:pPr>
            <a:r>
              <a:rPr lang="mn-MN" dirty="0" smtClean="0">
                <a:solidFill>
                  <a:srgbClr val="7030A0"/>
                </a:solidFill>
                <a:latin typeface="Arial" pitchFamily="34" charset="0"/>
                <a:cs typeface="Arial" pitchFamily="34" charset="0"/>
              </a:rPr>
              <a:t>Сонгогдсон сэдвийн дагуу оролцогч нь үг хэлэхдээ чиглүүлэгчээс үг хэлэх зөвшөөрөл авсан дарааллын дагуу ярих</a:t>
            </a:r>
          </a:p>
          <a:p>
            <a:pPr marL="0" indent="0" algn="just">
              <a:buFont typeface="Wingdings" pitchFamily="2" charset="2"/>
              <a:buChar char="ü"/>
            </a:pPr>
            <a:r>
              <a:rPr lang="mn-MN" dirty="0" smtClean="0">
                <a:solidFill>
                  <a:srgbClr val="7030A0"/>
                </a:solidFill>
                <a:latin typeface="Arial" pitchFamily="34" charset="0"/>
                <a:cs typeface="Arial" pitchFamily="34" charset="0"/>
              </a:rPr>
              <a:t>Оролцогч нь асуудал дэвшүүлэх, санал, дүгнэлт хэлэхдээ өмнө нь ярьсан оролцогчийн үгийг давтаж ярихгүй байх. </a:t>
            </a:r>
            <a:endParaRPr lang="mn-MN" dirty="0" smtClean="0">
              <a:solidFill>
                <a:srgbClr val="7030A0"/>
              </a:solidFill>
              <a:latin typeface="Arial" pitchFamily="34" charset="0"/>
              <a:cs typeface="Arial" pitchFamily="34" charset="0"/>
            </a:endParaRPr>
          </a:p>
        </p:txBody>
      </p:sp>
      <p:sp>
        <p:nvSpPr>
          <p:cNvPr id="5" name="Title 1"/>
          <p:cNvSpPr txBox="1">
            <a:spLocks noGrp="1"/>
          </p:cNvSpPr>
          <p:nvPr>
            <p:ph type="title"/>
          </p:nvPr>
        </p:nvSpPr>
        <p:spPr>
          <a:xfrm>
            <a:off x="457200" y="304800"/>
            <a:ext cx="8229600" cy="154305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Орон</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нутгийн хөгжлийн сангийн хэрэгжилтэд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оролцоо, хяналтыг сайжруулж,</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мэдээллийн ил байдлыг хангах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нь” сэдэвт </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ХЭЛЭЛЦҮҮЛЭГ”</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endParaRPr kumimoji="0" lang="en-US"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Font typeface="Wingdings" pitchFamily="2" charset="2"/>
              <a:buChar char="ü"/>
            </a:pPr>
            <a:endParaRPr lang="mn-MN" dirty="0" smtClean="0">
              <a:solidFill>
                <a:srgbClr val="7030A0"/>
              </a:solidFill>
              <a:latin typeface="Arial" pitchFamily="34" charset="0"/>
              <a:cs typeface="Arial" pitchFamily="34" charset="0"/>
            </a:endParaRPr>
          </a:p>
          <a:p>
            <a:pPr marL="0" indent="0" algn="just">
              <a:buFont typeface="Wingdings" pitchFamily="2" charset="2"/>
              <a:buChar char="ü"/>
            </a:pPr>
            <a:r>
              <a:rPr lang="mn-MN" dirty="0" smtClean="0">
                <a:solidFill>
                  <a:srgbClr val="7030A0"/>
                </a:solidFill>
                <a:latin typeface="Arial" pitchFamily="34" charset="0"/>
                <a:cs typeface="Arial" pitchFamily="34" charset="0"/>
              </a:rPr>
              <a:t>Хэлэлцүүлгээр яригдаж байгаа асуудлын талаар тодруулга авах, хэлэх хугацаа 1 хүн 2 минутанд багтаан хэлнэ. /Шаардлагатай тохиолдолд/</a:t>
            </a:r>
          </a:p>
          <a:p>
            <a:pPr marL="0" indent="0" algn="just">
              <a:buFont typeface="Wingdings" pitchFamily="2" charset="2"/>
              <a:buChar char="ü"/>
            </a:pPr>
            <a:r>
              <a:rPr lang="mn-MN" dirty="0" smtClean="0">
                <a:solidFill>
                  <a:srgbClr val="7030A0"/>
                </a:solidFill>
                <a:latin typeface="Arial" pitchFamily="34" charset="0"/>
                <a:cs typeface="Arial" pitchFamily="34" charset="0"/>
              </a:rPr>
              <a:t>Оролцогчдоос дэвшүүлсэн асуудал, түүнийг шийдвэрлэх арга замын талаар нэгтгэсэн дүгнэлт хэлж хэлэлцүүлгийг хаах /Зохион байгуулагчид/ </a:t>
            </a:r>
            <a:endParaRPr lang="en-US" dirty="0" smtClean="0">
              <a:solidFill>
                <a:srgbClr val="7030A0"/>
              </a:solidFill>
              <a:latin typeface="Arial" pitchFamily="34" charset="0"/>
              <a:cs typeface="Arial" pitchFamily="34" charset="0"/>
            </a:endParaRPr>
          </a:p>
          <a:p>
            <a:pPr marL="0" indent="0">
              <a:buFont typeface="Wingdings" pitchFamily="2" charset="2"/>
              <a:buChar char="ü"/>
            </a:pPr>
            <a:endParaRPr lang="en-US" dirty="0">
              <a:solidFill>
                <a:srgbClr val="7030A0"/>
              </a:solidFill>
              <a:latin typeface="Arial" pitchFamily="34" charset="0"/>
              <a:cs typeface="Arial" pitchFamily="34" charset="0"/>
            </a:endParaRPr>
          </a:p>
        </p:txBody>
      </p:sp>
      <p:sp>
        <p:nvSpPr>
          <p:cNvPr id="5" name="Title 1"/>
          <p:cNvSpPr txBox="1">
            <a:spLocks noGrp="1"/>
          </p:cNvSpPr>
          <p:nvPr>
            <p:ph type="title"/>
          </p:nvPr>
        </p:nvSpPr>
        <p:spPr>
          <a:xfrm>
            <a:off x="457200" y="228600"/>
            <a:ext cx="8229600" cy="161925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Орон</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нутгийн хөгжлийн сангийн хэрэгжилтэд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оролцоо, хяналтыг сайжруулж,</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мэдээллийн ил байдлыг хангах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нь” сэдэвт </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ХЭЛЭЛЦҮҮЛЭГ”</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endParaRPr kumimoji="0" lang="en-US"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229600" cy="4876800"/>
          </a:xfrm>
        </p:spPr>
        <p:txBody>
          <a:bodyPr>
            <a:normAutofit/>
          </a:bodyPr>
          <a:lstStyle/>
          <a:p>
            <a:pPr marL="0" indent="0">
              <a:buNone/>
            </a:pPr>
            <a:r>
              <a:rPr lang="mn-MN" sz="2400" dirty="0" smtClean="0">
                <a:solidFill>
                  <a:srgbClr val="7030A0"/>
                </a:solidFill>
                <a:latin typeface="Arial" pitchFamily="34" charset="0"/>
                <a:cs typeface="Arial" pitchFamily="34" charset="0"/>
              </a:rPr>
              <a:t>Хэлэлцүүлгийн сэдвийн чиглэл:</a:t>
            </a:r>
          </a:p>
          <a:p>
            <a:pPr marL="0" indent="465138" algn="just">
              <a:buFont typeface="Wingdings" pitchFamily="2" charset="2"/>
              <a:buChar char="ü"/>
            </a:pPr>
            <a:r>
              <a:rPr lang="mn-MN" sz="2400" dirty="0" smtClean="0">
                <a:solidFill>
                  <a:srgbClr val="7030A0"/>
                </a:solidFill>
                <a:latin typeface="Arial" pitchFamily="34" charset="0"/>
                <a:cs typeface="Arial" pitchFamily="34" charset="0"/>
              </a:rPr>
              <a:t>ОНХС-нд иргэдийн оролцоо хяналт, түүнийг сайжруулах арга зам /Журам, аргачлалд оруулах санал, дүгнэлт/</a:t>
            </a:r>
          </a:p>
          <a:p>
            <a:pPr marL="0" indent="465138" algn="just">
              <a:buFont typeface="Wingdings" pitchFamily="2" charset="2"/>
              <a:buChar char="ü"/>
            </a:pPr>
            <a:r>
              <a:rPr lang="mn-MN" sz="2400" dirty="0" smtClean="0">
                <a:solidFill>
                  <a:srgbClr val="7030A0"/>
                </a:solidFill>
                <a:latin typeface="Arial" pitchFamily="34" charset="0"/>
                <a:cs typeface="Arial" pitchFamily="34" charset="0"/>
              </a:rPr>
              <a:t>ОНХС-ийн мэдээллийн ил тод байдал, түүний нээлттэй байдлыг хангах, иргэдийн үүрэг оролцоог дээшлүүлэх нь </a:t>
            </a:r>
            <a:r>
              <a:rPr lang="mn-MN" sz="2400" dirty="0">
                <a:solidFill>
                  <a:srgbClr val="7030A0"/>
                </a:solidFill>
                <a:latin typeface="Arial" pitchFamily="34" charset="0"/>
                <a:cs typeface="Arial" pitchFamily="34" charset="0"/>
              </a:rPr>
              <a:t>/</a:t>
            </a:r>
            <a:r>
              <a:rPr lang="mn-MN" sz="2400" dirty="0" smtClean="0">
                <a:solidFill>
                  <a:srgbClr val="7030A0"/>
                </a:solidFill>
                <a:latin typeface="Arial" pitchFamily="34" charset="0"/>
                <a:cs typeface="Arial" pitchFamily="34" charset="0"/>
              </a:rPr>
              <a:t>Журам, </a:t>
            </a:r>
            <a:r>
              <a:rPr lang="mn-MN" sz="2400" dirty="0">
                <a:solidFill>
                  <a:srgbClr val="7030A0"/>
                </a:solidFill>
                <a:latin typeface="Arial" pitchFamily="34" charset="0"/>
                <a:cs typeface="Arial" pitchFamily="34" charset="0"/>
              </a:rPr>
              <a:t>аргачлалд оруулах санал, дүгнэлт/</a:t>
            </a:r>
            <a:endParaRPr lang="mn-MN" sz="2400" dirty="0" smtClean="0">
              <a:solidFill>
                <a:srgbClr val="7030A0"/>
              </a:solidFill>
              <a:latin typeface="Arial" pitchFamily="34" charset="0"/>
              <a:cs typeface="Arial" pitchFamily="34" charset="0"/>
            </a:endParaRPr>
          </a:p>
          <a:p>
            <a:pPr marL="0" indent="465138" algn="just">
              <a:buFont typeface="Wingdings" pitchFamily="2" charset="2"/>
              <a:buChar char="ü"/>
            </a:pPr>
            <a:r>
              <a:rPr lang="mn-MN" sz="2400" dirty="0" smtClean="0">
                <a:solidFill>
                  <a:srgbClr val="7030A0"/>
                </a:solidFill>
                <a:latin typeface="Arial" pitchFamily="34" charset="0"/>
                <a:cs typeface="Arial" pitchFamily="34" charset="0"/>
              </a:rPr>
              <a:t>ОНХС-ийн хэрэгжилтэд тулгамдаж байгаа асуудлын талаар</a:t>
            </a:r>
          </a:p>
          <a:p>
            <a:pPr marL="0" indent="465138" algn="just">
              <a:buFont typeface="Wingdings" pitchFamily="2" charset="2"/>
              <a:buChar char="ü"/>
            </a:pPr>
            <a:r>
              <a:rPr lang="mn-MN" sz="2400" dirty="0">
                <a:solidFill>
                  <a:srgbClr val="7030A0"/>
                </a:solidFill>
                <a:latin typeface="Arial" pitchFamily="34" charset="0"/>
                <a:cs typeface="Arial" pitchFamily="34" charset="0"/>
              </a:rPr>
              <a:t>Сэдвийн чиглэлийн хүрээнд дэвшүүлсэн 5 асуудлыг хэлэлцүүлгийн хөтөлбөрт тусгасан.</a:t>
            </a:r>
            <a:endParaRPr lang="en-US" sz="2400" dirty="0"/>
          </a:p>
          <a:p>
            <a:pPr marL="0" indent="465138" algn="just">
              <a:buFont typeface="Wingdings" pitchFamily="2" charset="2"/>
              <a:buChar char="ü"/>
            </a:pPr>
            <a:endParaRPr lang="mn-MN" sz="2400" dirty="0" smtClean="0">
              <a:solidFill>
                <a:srgbClr val="7030A0"/>
              </a:solidFill>
              <a:latin typeface="Arial" pitchFamily="34" charset="0"/>
              <a:cs typeface="Arial" pitchFamily="34" charset="0"/>
            </a:endParaRPr>
          </a:p>
          <a:p>
            <a:pPr marL="0" indent="465138" algn="just">
              <a:buFont typeface="Wingdings" pitchFamily="2" charset="2"/>
              <a:buChar char="ü"/>
            </a:pPr>
            <a:endParaRPr lang="en-US" sz="2400" dirty="0">
              <a:solidFill>
                <a:srgbClr val="7030A0"/>
              </a:solidFill>
              <a:latin typeface="Arial" pitchFamily="34" charset="0"/>
              <a:cs typeface="Arial" pitchFamily="34" charset="0"/>
            </a:endParaRPr>
          </a:p>
        </p:txBody>
      </p:sp>
      <p:sp>
        <p:nvSpPr>
          <p:cNvPr id="5" name="Title 1"/>
          <p:cNvSpPr txBox="1">
            <a:spLocks noGrp="1"/>
          </p:cNvSpPr>
          <p:nvPr>
            <p:ph type="title"/>
          </p:nvPr>
        </p:nvSpPr>
        <p:spPr>
          <a:xfrm>
            <a:off x="457200" y="0"/>
            <a:ext cx="8229600" cy="160020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Орон</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нутгийн хөгжлийн сангийн хэрэгжилтэд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оролцоо, хяналтыг сайжруулж,</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мэдээллийн ил байдлыг хангах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нь” сэдэвт </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ХЭЛЭЛЦҮҮЛЭГ”</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endParaRPr kumimoji="0" lang="en-US"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35480"/>
            <a:ext cx="8229600" cy="4541520"/>
          </a:xfrm>
        </p:spPr>
        <p:txBody>
          <a:bodyPr>
            <a:normAutofit fontScale="92500" lnSpcReduction="10000"/>
          </a:bodyPr>
          <a:lstStyle/>
          <a:p>
            <a:pPr marL="0" indent="60325" algn="just">
              <a:buNone/>
            </a:pPr>
            <a:r>
              <a:rPr lang="mn-MN" dirty="0" smtClean="0">
                <a:solidFill>
                  <a:srgbClr val="7030A0"/>
                </a:solidFill>
                <a:latin typeface="Arial" pitchFamily="34" charset="0"/>
                <a:cs typeface="Arial" pitchFamily="34" charset="0"/>
              </a:rPr>
              <a:t>Явцын тэмдэглэл хөтлөх:</a:t>
            </a:r>
          </a:p>
          <a:p>
            <a:pPr marL="0" indent="60325" algn="just">
              <a:buFont typeface="Wingdings" pitchFamily="2" charset="2"/>
              <a:buChar char="ü"/>
            </a:pPr>
            <a:r>
              <a:rPr lang="mn-MN" dirty="0" smtClean="0">
                <a:solidFill>
                  <a:srgbClr val="7030A0"/>
                </a:solidFill>
                <a:latin typeface="Arial" pitchFamily="34" charset="0"/>
                <a:cs typeface="Arial" pitchFamily="34" charset="0"/>
              </a:rPr>
              <a:t> /цаасаар/:ИТХ-ын төслийн багийн гишүүд </a:t>
            </a:r>
          </a:p>
          <a:p>
            <a:pPr marL="0" indent="60325" algn="just">
              <a:buFont typeface="Wingdings" pitchFamily="2" charset="2"/>
              <a:buChar char="ü"/>
            </a:pPr>
            <a:r>
              <a:rPr lang="mn-MN" dirty="0" smtClean="0">
                <a:solidFill>
                  <a:srgbClr val="7030A0"/>
                </a:solidFill>
                <a:latin typeface="Arial" pitchFamily="34" charset="0"/>
                <a:cs typeface="Arial" pitchFamily="34" charset="0"/>
              </a:rPr>
              <a:t>/цахимаар/:ИТХ-ын төслийн багийн гишүүд </a:t>
            </a:r>
          </a:p>
          <a:p>
            <a:pPr marL="0" indent="60325" algn="just">
              <a:buFont typeface="Wingdings" pitchFamily="2" charset="2"/>
              <a:buChar char="ü"/>
            </a:pPr>
            <a:r>
              <a:rPr lang="mn-MN" dirty="0" smtClean="0">
                <a:solidFill>
                  <a:srgbClr val="7030A0"/>
                </a:solidFill>
                <a:latin typeface="Arial" pitchFamily="34" charset="0"/>
                <a:cs typeface="Arial" pitchFamily="34" charset="0"/>
              </a:rPr>
              <a:t>/Хэлэлцүүлгээс гарсан саналуудыг нэгтгэж, бодлого шийдвэр гаргах, холбогдох газарт нь уламжлах “Төслийн багийн гишүүд </a:t>
            </a:r>
            <a:r>
              <a:rPr lang="mn-MN" dirty="0" smtClean="0">
                <a:solidFill>
                  <a:srgbClr val="7030A0"/>
                </a:solidFill>
                <a:latin typeface="Arial" pitchFamily="34" charset="0"/>
                <a:cs typeface="Arial" pitchFamily="34" charset="0"/>
              </a:rPr>
              <a:t>” </a:t>
            </a:r>
            <a:endParaRPr lang="mn-MN" dirty="0" smtClean="0">
              <a:solidFill>
                <a:srgbClr val="7030A0"/>
              </a:solidFill>
              <a:latin typeface="Arial" pitchFamily="34" charset="0"/>
              <a:cs typeface="Arial" pitchFamily="34" charset="0"/>
            </a:endParaRPr>
          </a:p>
          <a:p>
            <a:pPr marL="0" indent="60325" algn="just">
              <a:buFont typeface="Wingdings" pitchFamily="2" charset="2"/>
              <a:buChar char="ü"/>
            </a:pPr>
            <a:r>
              <a:rPr lang="mn-MN" dirty="0" smtClean="0">
                <a:solidFill>
                  <a:srgbClr val="7030A0"/>
                </a:solidFill>
                <a:latin typeface="Arial" pitchFamily="34" charset="0"/>
                <a:cs typeface="Arial" pitchFamily="34" charset="0"/>
              </a:rPr>
              <a:t>Хэлэлцүүлгээс гарсан саналыг хэрэгжүүлэх ажлын төлөвлөгөө, гаргасан шийдвэрүүдүүд түүний хэрэгжилтийн талаар  хэлэлцүүлэгт оролцогч нарт багийн Засаг даргаар уламжлуулах болон ИНХ-ын үеэр танилцуулж, сум, </a:t>
            </a:r>
            <a:r>
              <a:rPr lang="mn-MN" dirty="0" smtClean="0">
                <a:solidFill>
                  <a:srgbClr val="7030A0"/>
                </a:solidFill>
                <a:latin typeface="Arial" pitchFamily="34" charset="0"/>
                <a:cs typeface="Arial" pitchFamily="34" charset="0"/>
              </a:rPr>
              <a:t>багийн ОНХС-ийн үйл ажиллагааны </a:t>
            </a:r>
            <a:r>
              <a:rPr lang="mn-MN" dirty="0" smtClean="0">
                <a:solidFill>
                  <a:srgbClr val="7030A0"/>
                </a:solidFill>
                <a:latin typeface="Arial" pitchFamily="34" charset="0"/>
                <a:cs typeface="Arial" pitchFamily="34" charset="0"/>
              </a:rPr>
              <a:t>мэдээллийн самбарт байрлуулж ажиллах. </a:t>
            </a:r>
          </a:p>
          <a:p>
            <a:pPr marL="0" indent="60325">
              <a:buFont typeface="Wingdings" pitchFamily="2" charset="2"/>
              <a:buChar char="ü"/>
            </a:pPr>
            <a:endParaRPr lang="mn-MN" dirty="0" smtClean="0">
              <a:solidFill>
                <a:srgbClr val="7030A0"/>
              </a:solidFill>
              <a:latin typeface="Arial" pitchFamily="34" charset="0"/>
              <a:cs typeface="Arial" pitchFamily="34" charset="0"/>
            </a:endParaRPr>
          </a:p>
          <a:p>
            <a:pPr marL="0" indent="60325">
              <a:buFont typeface="Wingdings" pitchFamily="2" charset="2"/>
              <a:buChar char="ü"/>
            </a:pPr>
            <a:endParaRPr lang="mn-MN" dirty="0" smtClean="0">
              <a:solidFill>
                <a:srgbClr val="7030A0"/>
              </a:solidFill>
              <a:latin typeface="Arial" pitchFamily="34" charset="0"/>
              <a:cs typeface="Arial" pitchFamily="34" charset="0"/>
            </a:endParaRPr>
          </a:p>
          <a:p>
            <a:pPr marL="0" indent="60325">
              <a:buFont typeface="Wingdings" pitchFamily="2" charset="2"/>
              <a:buChar char="ü"/>
            </a:pPr>
            <a:endParaRPr lang="en-US" dirty="0">
              <a:solidFill>
                <a:srgbClr val="7030A0"/>
              </a:solidFill>
              <a:latin typeface="Arial" pitchFamily="34" charset="0"/>
              <a:cs typeface="Arial" pitchFamily="34" charset="0"/>
            </a:endParaRPr>
          </a:p>
        </p:txBody>
      </p:sp>
      <p:sp>
        <p:nvSpPr>
          <p:cNvPr id="5" name="Title 1"/>
          <p:cNvSpPr txBox="1">
            <a:spLocks noGrp="1"/>
          </p:cNvSpPr>
          <p:nvPr>
            <p:ph type="title"/>
          </p:nvPr>
        </p:nvSpPr>
        <p:spPr>
          <a:xfrm>
            <a:off x="457200" y="381000"/>
            <a:ext cx="8229600" cy="1466850"/>
          </a:xfrm>
          <a:prstGeom prst="rect">
            <a:avLst/>
          </a:prstGeom>
          <a:ln>
            <a:noFill/>
          </a:ln>
        </p:spPr>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Орон</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нутгийн хөгжлийн сангийн хэрэгжилтэд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оролцоо, хяналтыг сайжруулж,</a:t>
            </a: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t>
            </a:r>
          </a:p>
          <a:p>
            <a:pPr marL="0" marR="0" lvl="0" indent="0" algn="ctr" defTabSz="914400" rtl="0" eaLnBrk="1" fontAlgn="auto" latinLnBrk="0" hangingPunct="1">
              <a:lnSpc>
                <a:spcPct val="100000"/>
              </a:lnSpc>
              <a:spcBef>
                <a:spcPct val="0"/>
              </a:spcBef>
              <a:spcAft>
                <a:spcPts val="0"/>
              </a:spcAft>
              <a:buClrTx/>
              <a:buSzTx/>
              <a:buFontTx/>
              <a:buNone/>
              <a:tabLst/>
              <a:defRPr/>
            </a:pPr>
            <a:r>
              <a:rPr kumimoji="0" lang="mn-MN" sz="2000" b="1" i="0" u="none" strike="noStrike" kern="1200" cap="none" spc="0" normalizeH="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мэдээллийн ил байдлыг хангах </a:t>
            </a: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нь” сэдэвт </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r>
              <a:rPr kumimoji="0" lang="mn-MN"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“ИРГЭДИЙН ХЭЛЭЛЦҮҮЛЭГ”</a:t>
            </a:r>
            <a: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t/>
            </a:r>
            <a:br>
              <a:rPr kumimoji="0" lang="en-US" sz="2000" b="1" i="0" u="none" strike="noStrike" kern="1200" cap="none" spc="0" normalizeH="0" baseline="0" noProof="0" dirty="0" smtClean="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rPr>
            </a:br>
            <a:endParaRPr kumimoji="0" lang="en-US" sz="2000" b="1" i="0" u="none" strike="noStrike" kern="1200" cap="none" spc="0" normalizeH="0" baseline="0" noProof="0" dirty="0">
              <a:ln>
                <a:noFill/>
              </a:ln>
              <a:solidFill>
                <a:schemeClr val="accent3">
                  <a:tint val="90000"/>
                  <a:satMod val="120000"/>
                </a:schemeClr>
              </a:solidFill>
              <a:effectLst>
                <a:outerShdw blurRad="38100" dist="25400" dir="5400000" algn="tl" rotWithShape="0">
                  <a:srgbClr val="000000">
                    <a:alpha val="43000"/>
                  </a:srgbClr>
                </a:outerShdw>
              </a:effectLst>
              <a:uLnTx/>
              <a:uFillTx/>
              <a:latin typeface="Arial" pitchFamily="34" charset="0"/>
              <a:ea typeface="+mj-ea"/>
              <a:cs typeface="Arial"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257</TotalTime>
  <Words>556</Words>
  <Application>Microsoft Office PowerPoint</Application>
  <PresentationFormat>On-screen Show (4:3)</PresentationFormat>
  <Paragraphs>56</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Constantia</vt:lpstr>
      <vt:lpstr>Wingdings</vt:lpstr>
      <vt:lpstr>Wingdings 2</vt:lpstr>
      <vt:lpstr>Flow</vt:lpstr>
      <vt:lpstr>PowerPoint Presentation</vt:lpstr>
      <vt:lpstr>PowerPoint Presentation</vt:lpstr>
      <vt:lpstr>Орон нутгийн хөгжлийн сангийн хэрэгжилтэд  иргэдийн оролцоо, хяналтыг сайжруулж,  мэдээллийн ил байдлыг хангах нь” сэдэвт  “ИРГЭДИЙН ХЭЛЭЛЦҮҮЛЭГ” </vt:lpstr>
      <vt:lpstr>Орон нутгийн хөгжлийн сангийн хэрэгжилтэд  иргэдийн оролцоо, хяналтыг сайжруулж,  мэдээллийн ил байдлыг хангах нь” сэдэвт  “ИРГЭДИЙН ХЭЛЭЛЦҮҮЛЭГ” </vt:lpstr>
      <vt:lpstr>“</vt:lpstr>
      <vt:lpstr>Орон нутгийн хөгжлийн сангийн хэрэгжилтэд  иргэдийн оролцоо, хяналтыг сайжруулж,  мэдээллийн ил байдлыг хангах нь” сэдэвт  “ИРГЭДИЙН ХЭЛЭЛЦҮҮЛЭГ” </vt:lpstr>
      <vt:lpstr>Орон нутгийн хөгжлийн сангийн хэрэгжилтэд  иргэдийн оролцоо, хяналтыг сайжруулж,  мэдээллийн ил байдлыг хангах нь” сэдэвт  “ИРГЭДИЙН ХЭЛЭЛЦҮҮЛЭГ” </vt:lpstr>
      <vt:lpstr>Орон нутгийн хөгжлийн сангийн хэрэгжилтэд  иргэдийн оролцоо, хяналтыг сайжруулж,  мэдээллийн ил байдлыг хангах нь” сэдэвт  “ИРГЭДИЙН ХЭЛЭЛЦҮҮЛЭГ” </vt:lpstr>
      <vt:lpstr>Орон нутгийн хөгжлийн сангийн хэрэгжилтэд  иргэдийн оролцоо, хяналтыг сайжруулж,  мэдээллийн ил байдлыг хангах нь” сэдэвт  “ИРГЭДИЙН ХЭЛЭЛЦҮҮЛЭГ” </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Байгаль хамгаалахад иргэдийн оролцоог дээшлүүлэх зөвлөгөөнд 2015.03.17</dc:title>
  <dc:creator>User</dc:creator>
  <cp:lastModifiedBy>User</cp:lastModifiedBy>
  <cp:revision>40</cp:revision>
  <cp:lastPrinted>2019-11-09T09:13:31Z</cp:lastPrinted>
  <dcterms:created xsi:type="dcterms:W3CDTF">2015-03-17T19:34:04Z</dcterms:created>
  <dcterms:modified xsi:type="dcterms:W3CDTF">2019-11-09T09:14:51Z</dcterms:modified>
</cp:coreProperties>
</file>